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361" r:id="rId2"/>
    <p:sldId id="566" r:id="rId3"/>
    <p:sldId id="426" r:id="rId4"/>
    <p:sldId id="571" r:id="rId5"/>
    <p:sldId id="610" r:id="rId6"/>
    <p:sldId id="608" r:id="rId7"/>
    <p:sldId id="609" r:id="rId8"/>
    <p:sldId id="607" r:id="rId9"/>
    <p:sldId id="611" r:id="rId10"/>
    <p:sldId id="612" r:id="rId1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CD3"/>
    <a:srgbClr val="99CC00"/>
    <a:srgbClr val="FFDBB7"/>
    <a:srgbClr val="FFFF00"/>
    <a:srgbClr val="669900"/>
    <a:srgbClr val="009900"/>
    <a:srgbClr val="000099"/>
    <a:srgbClr val="E29700"/>
  </p:clrMru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32" autoAdjust="0"/>
    <p:restoredTop sz="99876" autoAdjust="0"/>
  </p:normalViewPr>
  <p:slideViewPr>
    <p:cSldViewPr>
      <p:cViewPr>
        <p:scale>
          <a:sx n="100" d="100"/>
          <a:sy n="100" d="100"/>
        </p:scale>
        <p:origin x="-504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wrap="square" lIns="96603" tIns="48302" rIns="96603" bIns="4830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3" tIns="48302" rIns="96603" bIns="48302" rtlCol="0"/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777928BB-CFFE-4E01-95F9-8C13FF8B6A25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wrap="square" lIns="96603" tIns="48302" rIns="96603" bIns="4830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03" tIns="48302" rIns="96603" bIns="48302" rtlCol="0" anchor="b"/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32726B5B-8D3E-42F5-B50A-1CA082BAC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2" rIns="96603" bIns="4830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2" rIns="96603" bIns="4830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6AA6030-884D-4C42-9C31-0C3357B60EBB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2" rIns="96603" bIns="48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2" rIns="96603" bIns="4830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2" rIns="96603" bIns="4830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1D5C6AC3-02BD-4596-9D2E-37ECF46A0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BFE63-7262-45BC-B9BC-7EA75513F9B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E97F-7349-487B-9ABB-3F22604464D9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2BDE-8AD6-4032-9B6D-1C2C89CDD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7549-0B2C-46AE-A42B-F28079D3CDD7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F438-AFC7-48D7-A1AC-B454A1E8B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9757-5088-450F-9DCC-A8A8C4D05AEC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BE94-F268-48D0-AF01-CF691CA76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0B94-2B73-443B-86BF-A8BA195C09BB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99EF-6877-49C4-A7A4-BD5DFB3E0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F5D5-CB7A-4A2A-A055-98126CC046CF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3D42-C572-4E29-882A-42A386382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EB2E-6665-4499-B95B-9E671D42749D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FC30-74DC-4260-A297-3E792FCD0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C0CA-75E8-4259-9BCA-65EB55CC6297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D271-509E-4406-B6EE-F9F4C8405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EC5E-8671-41F1-A1BD-4EB5DE548196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88D2-5534-4B3B-9E4D-612A6E328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560A-FC2D-4879-9DD1-07FC74D18458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5474-5AE3-457C-97EE-3305BE8D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69C7-DF2E-44C6-B8B8-440F681F92B2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B01D-4B24-487E-BF35-0E2795BCC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4973-AE57-4F79-8DBB-3A7AEDFA2DA6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AFA1-021B-4BD2-B6D1-531799FB2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0"/>
              </a:spcBef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56A7A84-9B61-4FD9-A346-5F9DF3A33097}" type="datetime1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spcBef>
                <a:spcPct val="0"/>
              </a:spcBef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46B5036-3994-44FD-96C5-7D2ADFA09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0063"/>
            <a:ext cx="9144000" cy="1776412"/>
          </a:xfrm>
          <a:prstGeom prst="rect">
            <a:avLst/>
          </a:prstGeom>
          <a:gradFill flip="none" rotWithShape="1">
            <a:gsLst>
              <a:gs pos="0">
                <a:srgbClr val="CCD5EA"/>
              </a:gs>
              <a:gs pos="50000">
                <a:srgbClr val="A9D3F9">
                  <a:alpha val="23000"/>
                </a:srgbClr>
              </a:gs>
              <a:gs pos="100000">
                <a:srgbClr val="A9D3F9">
                  <a:alpha val="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74838" algn="ctr">
              <a:spcBef>
                <a:spcPts val="600"/>
              </a:spcBef>
              <a:buClr>
                <a:srgbClr val="0BD0D9"/>
              </a:buClr>
              <a:buSzPct val="95000"/>
              <a:defRPr/>
            </a:pPr>
            <a:r>
              <a:rPr lang="ru-RU" sz="2200" b="1" dirty="0">
                <a:solidFill>
                  <a:srgbClr val="F7C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200" b="1" dirty="0" smtClean="0">
                <a:solidFill>
                  <a:srgbClr val="F7C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Информация начальника управления экономического развития администрации </a:t>
            </a:r>
            <a:r>
              <a:rPr lang="ru-RU" sz="2200" b="1" dirty="0" err="1" smtClean="0">
                <a:solidFill>
                  <a:srgbClr val="F7C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Ракитянского</a:t>
            </a:r>
            <a:r>
              <a:rPr lang="ru-RU" sz="2200" b="1" dirty="0" smtClean="0">
                <a:solidFill>
                  <a:srgbClr val="F7C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района</a:t>
            </a:r>
          </a:p>
          <a:p>
            <a:pPr marL="1874838" algn="ctr">
              <a:spcBef>
                <a:spcPts val="600"/>
              </a:spcBef>
              <a:buClr>
                <a:srgbClr val="0BD0D9"/>
              </a:buClr>
              <a:buSzPct val="95000"/>
              <a:defRPr/>
            </a:pPr>
            <a:r>
              <a:rPr lang="ru-RU" sz="2200" b="1" dirty="0" smtClean="0">
                <a:solidFill>
                  <a:srgbClr val="F7C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Макаренко Э.В.</a:t>
            </a:r>
            <a:endParaRPr lang="ru-RU" sz="2200" b="1" dirty="0">
              <a:solidFill>
                <a:srgbClr val="F7CA5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2" name="Picture 4" descr="rakitnoe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333375"/>
            <a:ext cx="1490662" cy="183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WordArt 10"/>
          <p:cNvSpPr>
            <a:spLocks noChangeArrowheads="1" noChangeShapeType="1" noTextEdit="1"/>
          </p:cNvSpPr>
          <p:nvPr/>
        </p:nvSpPr>
        <p:spPr bwMode="auto">
          <a:xfrm>
            <a:off x="250825" y="2636838"/>
            <a:ext cx="8569325" cy="2549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«Об итогах работы</a:t>
            </a:r>
          </a:p>
          <a:p>
            <a:pPr algn="ctr"/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по актуализации списков домов и </a:t>
            </a:r>
          </a:p>
          <a:p>
            <a:pPr algn="ctr"/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проверки состояния адресного хозяйства </a:t>
            </a:r>
          </a:p>
          <a:p>
            <a:pPr algn="ctr"/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на территории </a:t>
            </a:r>
            <a:r>
              <a:rPr lang="ru-RU" sz="32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Ракитянского</a:t>
            </a:r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района "</a:t>
            </a:r>
            <a:endParaRPr lang="ru-RU" sz="32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2771775" y="5876925"/>
            <a:ext cx="287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461700"/>
                </a:solidFill>
              </a:rPr>
              <a:t>22 октября 2019 </a:t>
            </a:r>
            <a:r>
              <a:rPr lang="ru-RU" b="1" dirty="0">
                <a:solidFill>
                  <a:srgbClr val="461700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6481" y="155552"/>
            <a:ext cx="9144000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85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Arial" charset="0"/>
              </a:rPr>
              <a:t>Подготовка к ВПН 2020 на территории </a:t>
            </a:r>
            <a:r>
              <a:rPr lang="ru-RU" sz="2000" b="1" dirty="0" err="1" smtClean="0">
                <a:ln w="50800"/>
                <a:solidFill>
                  <a:schemeClr val="tx1"/>
                </a:solidFill>
                <a:latin typeface="Arial" charset="0"/>
              </a:rPr>
              <a:t>Ракитянского</a:t>
            </a:r>
            <a:r>
              <a:rPr lang="ru-RU" sz="2000" b="1" dirty="0" smtClean="0">
                <a:ln w="50800"/>
                <a:solidFill>
                  <a:schemeClr val="tx1"/>
                </a:solidFill>
                <a:latin typeface="Arial" charset="0"/>
              </a:rPr>
              <a:t> района</a:t>
            </a:r>
            <a:endParaRPr lang="ru-RU" sz="2000" b="1" dirty="0">
              <a:ln w="50800"/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4" name="Picture 4" descr="rakitno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71438"/>
            <a:ext cx="887412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Овал 18"/>
          <p:cNvGrpSpPr>
            <a:grpSpLocks/>
          </p:cNvGrpSpPr>
          <p:nvPr/>
        </p:nvGrpSpPr>
        <p:grpSpPr bwMode="auto">
          <a:xfrm>
            <a:off x="8497888" y="6321425"/>
            <a:ext cx="646112" cy="542925"/>
            <a:chOff x="5353" y="3982"/>
            <a:chExt cx="407" cy="342"/>
          </a:xfrm>
        </p:grpSpPr>
        <p:pic>
          <p:nvPicPr>
            <p:cNvPr id="189467" name="Овал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3" y="3982"/>
              <a:ext cx="40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68" name="Text Box 34"/>
            <p:cNvSpPr txBox="1">
              <a:spLocks noChangeArrowheads="1"/>
            </p:cNvSpPr>
            <p:nvPr/>
          </p:nvSpPr>
          <p:spPr bwMode="auto">
            <a:xfrm>
              <a:off x="5445" y="4042"/>
              <a:ext cx="2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fld id="{68773105-E4C4-4C85-B204-26FF919469FB}" type="slidenum">
                <a:rPr lang="ru-RU" sz="1200">
                  <a:solidFill>
                    <a:srgbClr val="000000"/>
                  </a:solidFill>
                  <a:cs typeface="Arial" charset="0"/>
                </a:rPr>
                <a:pPr algn="ctr"/>
                <a:t>10</a:t>
              </a:fld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827584" y="3789040"/>
            <a:ext cx="7992566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r>
              <a:rPr lang="ru-RU" sz="6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6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УЛЬТИМЕДИА\изображения\карта\карта копия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6" y="142852"/>
            <a:ext cx="6215106" cy="67328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4" descr="\\SERVER\D\Фото-архив Ракитянского района\IMG_87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142984"/>
            <a:ext cx="1714512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198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4" descr="rakitnoe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3" y="71438"/>
            <a:ext cx="887412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\\Server\D\Почта_экономика\Макаренко Э.В\Фото\soy_field_2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2142713"/>
            <a:ext cx="1714512" cy="1143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198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2" descr="\\Server\D\Фото-архив Ракитянского района\2011 год\Арматурный  26_01_2011\DSC071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06" y="3143247"/>
            <a:ext cx="1814174" cy="1214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198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3" descr="\\Wal\F\ФОТО\РАКИТНОЕ\Трансвагонмаш\DSC_078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4325195"/>
            <a:ext cx="1877422" cy="1246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198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Picture 3" descr="\\Server\D\Почта_экономика\Макаренко Э.В\Фото\Слайд в Фрагмент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8454" y="5500702"/>
            <a:ext cx="1931844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198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Picture 2" descr="\\Server\D\Почта_экономика\Макаренко Э.В\Фото\P100073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00826" y="1125124"/>
            <a:ext cx="1643074" cy="1232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12" descr="\\Server\D\Фото-архив Ракитянского района\АПК\Агрофирма Герцевская\DSC0322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36963" y="2214554"/>
            <a:ext cx="1935631" cy="983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3" descr="C:\Documents and Settings\User\Рабочий стол\презентация на форум\Слайды\DSC0445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34178" y="3214686"/>
            <a:ext cx="1838416" cy="117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Picture 5" descr="\\Server\D\Почта_экономика\Макаренко Э.В\Фото\1312985699_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43768" y="4286256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2" descr="\\SERVER\D\Фото-архив Ракитянского района\старые фото по тематикам\Агрохолдинг\завод по утилизации\Завод по утилизации боенских отходов агрохолдинга_БЭЗРК-Белгранкорм_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429388" y="5214950"/>
            <a:ext cx="2022151" cy="1214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" name="Picture 2" descr="\\Server\D\Почта_экономика\Макаренко Э.В\Фото\P1000759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000628" y="5572140"/>
            <a:ext cx="1785950" cy="1116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Овал 18"/>
          <p:cNvSpPr/>
          <p:nvPr/>
        </p:nvSpPr>
        <p:spPr>
          <a:xfrm>
            <a:off x="8572528" y="6357958"/>
            <a:ext cx="500066" cy="4286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fld id="{B7C2CCBD-2095-4910-B2D3-007740948E68}" type="slidenum">
              <a:rPr lang="ru-RU" sz="1200">
                <a:latin typeface="Arial" pitchFamily="34" charset="0"/>
                <a:cs typeface="Arial" pitchFamily="34" charset="0"/>
              </a:rPr>
              <a:pPr algn="ctr">
                <a:defRPr/>
              </a:pPr>
              <a:t>2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1116013" y="115888"/>
            <a:ext cx="7848600" cy="671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000" b="1" dirty="0"/>
          </a:p>
          <a:p>
            <a:pPr algn="ctr"/>
            <a:r>
              <a:rPr lang="ru-RU" b="1" dirty="0"/>
              <a:t>РАКИТЯНСКИЙ РАЙОН</a:t>
            </a:r>
          </a:p>
          <a:p>
            <a:pPr algn="ctr"/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kitno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71438"/>
            <a:ext cx="887412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19" descr="DSC_0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25710">
            <a:off x="107950" y="1196975"/>
            <a:ext cx="300513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1" descr="DSC00751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59322">
            <a:off x="250825" y="4652963"/>
            <a:ext cx="284956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2" descr="DSC_06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1915">
            <a:off x="6011863" y="1125538"/>
            <a:ext cx="30051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4" descr="DSC_07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0188">
            <a:off x="6011863" y="4581525"/>
            <a:ext cx="2951162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7" descr="DSC040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724400"/>
            <a:ext cx="29527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\\SERVER\D\Фото-архив Ракитянского района\старые фото по тематикам\Агрохолдинг\Центральный офис\DSC_7683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3276600" y="1052513"/>
            <a:ext cx="2909888" cy="187642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18" descr="DSC_076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45505">
            <a:off x="5867400" y="2708275"/>
            <a:ext cx="309721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9" descr="Юсуповский Дворец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885178">
            <a:off x="250825" y="2997200"/>
            <a:ext cx="31686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\\Server\D\Фото-архив Ракитянского района\2011 год\Арматурный  26_01_2011\DSC071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2924175"/>
            <a:ext cx="2828925" cy="18938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grpSp>
        <p:nvGrpSpPr>
          <p:cNvPr id="17419" name="Овал 18"/>
          <p:cNvGrpSpPr>
            <a:grpSpLocks/>
          </p:cNvGrpSpPr>
          <p:nvPr/>
        </p:nvGrpSpPr>
        <p:grpSpPr bwMode="auto">
          <a:xfrm>
            <a:off x="8497888" y="6321425"/>
            <a:ext cx="646112" cy="542925"/>
            <a:chOff x="5353" y="3982"/>
            <a:chExt cx="407" cy="342"/>
          </a:xfrm>
        </p:grpSpPr>
        <p:pic>
          <p:nvPicPr>
            <p:cNvPr id="17421" name="Овал 18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53" y="3982"/>
              <a:ext cx="40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Text Box 4"/>
            <p:cNvSpPr txBox="1">
              <a:spLocks noChangeArrowheads="1"/>
            </p:cNvSpPr>
            <p:nvPr/>
          </p:nvSpPr>
          <p:spPr bwMode="auto">
            <a:xfrm>
              <a:off x="5445" y="4042"/>
              <a:ext cx="2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fld id="{5A4EBE56-BEBE-4516-9C31-1797CBCCB8DD}" type="slidenum">
                <a:rPr lang="ru-RU" sz="1200">
                  <a:solidFill>
                    <a:srgbClr val="000000"/>
                  </a:solidFill>
                  <a:cs typeface="Arial" charset="0"/>
                </a:rPr>
                <a:pPr algn="ctr"/>
                <a:t>3</a:t>
              </a:fld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1116013" y="115888"/>
            <a:ext cx="7848600" cy="1006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b="1" dirty="0"/>
              <a:t>РАКИТЯНСКИЙ РАЙОН</a:t>
            </a:r>
          </a:p>
          <a:p>
            <a:pPr algn="ctr"/>
            <a:endParaRPr lang="ru-RU" b="1" dirty="0"/>
          </a:p>
          <a:p>
            <a:pPr algn="ctr"/>
            <a:r>
              <a:rPr lang="ru-RU" sz="1400" b="1" dirty="0"/>
              <a:t>ТЕРРИТОРИЯ – 90,086 ТЫС. ГА, ЧИСЛЕННОСТЬ НАСЕЛЕНИЯ </a:t>
            </a:r>
            <a:r>
              <a:rPr lang="ru-RU" sz="1400" b="1" dirty="0" smtClean="0"/>
              <a:t>34 392 </a:t>
            </a:r>
            <a:r>
              <a:rPr lang="ru-RU" sz="1400" b="1" dirty="0"/>
              <a:t>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6481" y="155552"/>
            <a:ext cx="9144000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85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Arial" charset="0"/>
              </a:rPr>
              <a:t>Подготовка к ВПН 2020</a:t>
            </a:r>
            <a:endParaRPr lang="ru-RU" sz="2000" b="1" dirty="0">
              <a:ln w="50800"/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4" name="Picture 4" descr="rakitno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71438"/>
            <a:ext cx="887412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9464" name="Овал 18"/>
          <p:cNvGrpSpPr>
            <a:grpSpLocks/>
          </p:cNvGrpSpPr>
          <p:nvPr/>
        </p:nvGrpSpPr>
        <p:grpSpPr bwMode="auto">
          <a:xfrm>
            <a:off x="8497888" y="6321425"/>
            <a:ext cx="646112" cy="542925"/>
            <a:chOff x="5353" y="3982"/>
            <a:chExt cx="407" cy="342"/>
          </a:xfrm>
        </p:grpSpPr>
        <p:pic>
          <p:nvPicPr>
            <p:cNvPr id="189467" name="Овал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3" y="3982"/>
              <a:ext cx="40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68" name="Text Box 34"/>
            <p:cNvSpPr txBox="1">
              <a:spLocks noChangeArrowheads="1"/>
            </p:cNvSpPr>
            <p:nvPr/>
          </p:nvSpPr>
          <p:spPr bwMode="auto">
            <a:xfrm>
              <a:off x="5445" y="4042"/>
              <a:ext cx="2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fld id="{68773105-E4C4-4C85-B204-26FF919469FB}" type="slidenum">
                <a:rPr lang="ru-RU" sz="1200">
                  <a:solidFill>
                    <a:srgbClr val="000000"/>
                  </a:solidFill>
                  <a:cs typeface="Arial" charset="0"/>
                </a:rPr>
                <a:pPr algn="ctr"/>
                <a:t>4</a:t>
              </a:fld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3551129" cy="503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0738" y="1412776"/>
            <a:ext cx="354944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6481" y="155552"/>
            <a:ext cx="9144000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85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Arial" charset="0"/>
              </a:rPr>
              <a:t>Подготовка к ВПН 2020</a:t>
            </a:r>
            <a:endParaRPr lang="ru-RU" sz="2000" b="1" dirty="0">
              <a:ln w="50800"/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Овал 18"/>
          <p:cNvGrpSpPr>
            <a:grpSpLocks/>
          </p:cNvGrpSpPr>
          <p:nvPr/>
        </p:nvGrpSpPr>
        <p:grpSpPr bwMode="auto">
          <a:xfrm>
            <a:off x="8497888" y="6321425"/>
            <a:ext cx="646112" cy="542925"/>
            <a:chOff x="5353" y="3982"/>
            <a:chExt cx="407" cy="342"/>
          </a:xfrm>
        </p:grpSpPr>
        <p:pic>
          <p:nvPicPr>
            <p:cNvPr id="189467" name="Овал 1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3" y="3982"/>
              <a:ext cx="40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68" name="Text Box 34"/>
            <p:cNvSpPr txBox="1">
              <a:spLocks noChangeArrowheads="1"/>
            </p:cNvSpPr>
            <p:nvPr/>
          </p:nvSpPr>
          <p:spPr bwMode="auto">
            <a:xfrm>
              <a:off x="5445" y="4042"/>
              <a:ext cx="2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fld id="{68773105-E4C4-4C85-B204-26FF919469FB}" type="slidenum">
                <a:rPr lang="ru-RU" sz="1200">
                  <a:solidFill>
                    <a:srgbClr val="000000"/>
                  </a:solidFill>
                  <a:cs typeface="Arial" charset="0"/>
                </a:rPr>
                <a:pPr algn="ctr"/>
                <a:t>5</a:t>
              </a:fld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908720"/>
          <a:ext cx="8568952" cy="5793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289987"/>
                <a:gridCol w="326274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пункты, входящие в регистрационные участки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(административный ресурс)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1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Поселок  Ракитное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Ракитное, с Васильевка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Киселево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Криничное, с.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Цибулевка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Чистополье, х.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Корниевка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41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Поселок 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Пролетарский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п. Пролетарский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Ворсклица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х. Петровский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9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Бобравское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Бобрава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Борисполье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Новоленинское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Новозахаровка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796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Введено-Готнянское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Введенская Готня, х. Ситное,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Смирнов, </a:t>
                      </a:r>
                    </a:p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Введенский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25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Венгеровское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Венгеровка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с. Меловое, с. Псковское,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Александровка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 Большая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Хрущевка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Донцов,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Первомайский,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Раздол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х.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Новозинаидинский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53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Вышнепенское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Вышние Пены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81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Дмитриевское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Дмитриевка, п.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Герцевский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п.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Сумовский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с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Герцевка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Коровино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Бубны,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Краснокрестьянский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Стадница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Кривая Роща,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Сухой Лог,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Ивенка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09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Зинаидинское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Зинаидино,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Нива,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Красный,х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Нижнепенский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37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Илек-Кошарское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Илек-Кошары, с. Святославка, х. Семейный, х. Добрино, х. Новый Путь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Юсупово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Новоясеновка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Барилов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Хорьков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364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Трефиловское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Трефиловка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Лаптевка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Нижнепенское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Нижние Пены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Никольский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2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Солдатское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Солдатское, с Русская Березовка, с. Новая Березовка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7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Центральное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 Центральное, 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Новозинаидинское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 descr="rakitnoe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3" y="71438"/>
            <a:ext cx="887412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6481" y="155552"/>
            <a:ext cx="9144000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85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Arial" charset="0"/>
              </a:rPr>
              <a:t>Подготовка к ВПН 2020</a:t>
            </a:r>
            <a:endParaRPr lang="ru-RU" sz="2000" b="1" dirty="0">
              <a:ln w="50800"/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4" name="Picture 4" descr="rakitno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71438"/>
            <a:ext cx="887412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Овал 18"/>
          <p:cNvGrpSpPr>
            <a:grpSpLocks/>
          </p:cNvGrpSpPr>
          <p:nvPr/>
        </p:nvGrpSpPr>
        <p:grpSpPr bwMode="auto">
          <a:xfrm>
            <a:off x="8497888" y="6321425"/>
            <a:ext cx="646112" cy="542925"/>
            <a:chOff x="5353" y="3982"/>
            <a:chExt cx="407" cy="342"/>
          </a:xfrm>
        </p:grpSpPr>
        <p:pic>
          <p:nvPicPr>
            <p:cNvPr id="189467" name="Овал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3" y="3982"/>
              <a:ext cx="40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68" name="Text Box 34"/>
            <p:cNvSpPr txBox="1">
              <a:spLocks noChangeArrowheads="1"/>
            </p:cNvSpPr>
            <p:nvPr/>
          </p:nvSpPr>
          <p:spPr bwMode="auto">
            <a:xfrm>
              <a:off x="5445" y="4042"/>
              <a:ext cx="2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fld id="{68773105-E4C4-4C85-B204-26FF919469FB}" type="slidenum">
                <a:rPr lang="ru-RU" sz="1200">
                  <a:solidFill>
                    <a:srgbClr val="000000"/>
                  </a:solidFill>
                  <a:cs typeface="Arial" charset="0"/>
                </a:rPr>
                <a:pPr algn="ctr"/>
                <a:t>6</a:t>
              </a:fld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7875" name="Picture 3" descr="D:\ВПН 2020\Совещание 22.10.2019\IMG_20191016_170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3960440" cy="4988152"/>
          </a:xfrm>
          <a:prstGeom prst="rect">
            <a:avLst/>
          </a:prstGeom>
          <a:noFill/>
        </p:spPr>
      </p:pic>
      <p:pic>
        <p:nvPicPr>
          <p:cNvPr id="207876" name="Picture 4" descr="D:\ВПН 2020\Совещание 22.10.2019\IMG_20191016_170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3816424" cy="508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6481" y="155552"/>
            <a:ext cx="9144000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85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Arial" charset="0"/>
              </a:rPr>
              <a:t>Подготовка к ВПН 2020</a:t>
            </a:r>
            <a:endParaRPr lang="ru-RU" sz="2000" b="1" dirty="0">
              <a:ln w="50800"/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4" name="Picture 4" descr="rakitno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71438"/>
            <a:ext cx="887412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Овал 18"/>
          <p:cNvGrpSpPr>
            <a:grpSpLocks/>
          </p:cNvGrpSpPr>
          <p:nvPr/>
        </p:nvGrpSpPr>
        <p:grpSpPr bwMode="auto">
          <a:xfrm>
            <a:off x="8497888" y="6321425"/>
            <a:ext cx="646112" cy="542925"/>
            <a:chOff x="5353" y="3982"/>
            <a:chExt cx="407" cy="342"/>
          </a:xfrm>
        </p:grpSpPr>
        <p:pic>
          <p:nvPicPr>
            <p:cNvPr id="189467" name="Овал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3" y="3982"/>
              <a:ext cx="40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68" name="Text Box 34"/>
            <p:cNvSpPr txBox="1">
              <a:spLocks noChangeArrowheads="1"/>
            </p:cNvSpPr>
            <p:nvPr/>
          </p:nvSpPr>
          <p:spPr bwMode="auto">
            <a:xfrm>
              <a:off x="5445" y="4042"/>
              <a:ext cx="2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fld id="{68773105-E4C4-4C85-B204-26FF919469FB}" type="slidenum">
                <a:rPr lang="ru-RU" sz="1200">
                  <a:solidFill>
                    <a:srgbClr val="000000"/>
                  </a:solidFill>
                  <a:cs typeface="Arial" charset="0"/>
                </a:rPr>
                <a:pPr algn="ctr"/>
                <a:t>7</a:t>
              </a:fld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</p:grpSp>
      <p:sp useBgFill="1">
        <p:nvSpPr>
          <p:cNvPr id="7" name="AutoShape 20" descr="Пергамент"/>
          <p:cNvSpPr>
            <a:spLocks noChangeArrowheads="1"/>
          </p:cNvSpPr>
          <p:nvPr/>
        </p:nvSpPr>
        <p:spPr bwMode="auto">
          <a:xfrm>
            <a:off x="323528" y="1340769"/>
            <a:ext cx="8712968" cy="864096"/>
          </a:xfrm>
          <a:prstGeom prst="flowChartTerminator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Сводные данные списков домов в городских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 сельских населенных пунктах </a:t>
            </a: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Ракитянского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420888"/>
          <a:ext cx="826360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66862"/>
                <a:gridCol w="1658601"/>
                <a:gridCol w="1437742"/>
              </a:tblGrid>
              <a:tr h="1409522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домов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и нежилых строений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 (квартир, комнат)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47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регистраторского обхода 2009 года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12 255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12 218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14 213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476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18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</a:t>
                      </a:r>
                      <a:r>
                        <a:rPr lang="ru-RU" sz="2400" smtClean="0">
                          <a:latin typeface="Times New Roman" pitchFamily="18" charset="0"/>
                          <a:cs typeface="Times New Roman" pitchFamily="18" charset="0"/>
                        </a:rPr>
                        <a:t>регистраторского </a:t>
                      </a:r>
                      <a:r>
                        <a:rPr lang="ru-RU" sz="2400" smtClean="0">
                          <a:latin typeface="Times New Roman" pitchFamily="18" charset="0"/>
                          <a:cs typeface="Times New Roman" pitchFamily="18" charset="0"/>
                        </a:rPr>
                        <a:t>обхода 2019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12 139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12 145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14 999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275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-116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-73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+786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6481" y="155552"/>
            <a:ext cx="9144000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85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Arial" charset="0"/>
              </a:rPr>
              <a:t>Подготовка к ВПН 2020</a:t>
            </a:r>
            <a:endParaRPr lang="ru-RU" sz="2000" b="1" dirty="0">
              <a:ln w="50800"/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Овал 18"/>
          <p:cNvGrpSpPr>
            <a:grpSpLocks/>
          </p:cNvGrpSpPr>
          <p:nvPr/>
        </p:nvGrpSpPr>
        <p:grpSpPr bwMode="auto">
          <a:xfrm>
            <a:off x="8497888" y="6321425"/>
            <a:ext cx="646112" cy="542925"/>
            <a:chOff x="5353" y="3982"/>
            <a:chExt cx="407" cy="342"/>
          </a:xfrm>
        </p:grpSpPr>
        <p:pic>
          <p:nvPicPr>
            <p:cNvPr id="189467" name="Овал 1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3" y="3982"/>
              <a:ext cx="40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68" name="Text Box 34"/>
            <p:cNvSpPr txBox="1">
              <a:spLocks noChangeArrowheads="1"/>
            </p:cNvSpPr>
            <p:nvPr/>
          </p:nvSpPr>
          <p:spPr bwMode="auto">
            <a:xfrm>
              <a:off x="5445" y="4042"/>
              <a:ext cx="2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fld id="{68773105-E4C4-4C85-B204-26FF919469FB}" type="slidenum">
                <a:rPr lang="ru-RU" sz="1200">
                  <a:solidFill>
                    <a:srgbClr val="000000"/>
                  </a:solidFill>
                  <a:cs typeface="Arial" charset="0"/>
                </a:rPr>
                <a:pPr algn="ctr"/>
                <a:t>8</a:t>
              </a:fld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980728"/>
          <a:ext cx="8424936" cy="5465249"/>
        </p:xfrm>
        <a:graphic>
          <a:graphicData uri="http://schemas.openxmlformats.org/drawingml/2006/table">
            <a:tbl>
              <a:tblPr/>
              <a:tblGrid>
                <a:gridCol w="3256624"/>
                <a:gridCol w="1223481"/>
                <a:gridCol w="1511361"/>
                <a:gridCol w="1205491"/>
                <a:gridCol w="1227979"/>
              </a:tblGrid>
              <a:tr h="158417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поселения,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по текущей оценке              на 1.01.2019 года, человек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по результатам актуализации списков домов адресов после обхода регистраторами.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 человек            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от текущей численности 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Ракитянский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34392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33388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-1004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-2,9%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283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Городское поселение Поселок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Ракитное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11868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11603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-271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-2,3%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Городское поселение Поселок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Пролетарский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9282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9243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-39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-0,4%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Бобравское</a:t>
                      </a:r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1932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1849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-83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-4,3%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Введено-Готнянское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466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-3,7%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Венгеровское</a:t>
                      </a:r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1850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1795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-3,0%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Вышнепенское</a:t>
                      </a:r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922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-77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-8,4%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219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Дмитриевское сельское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1485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1453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-32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-2,2%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Зинаидинское</a:t>
                      </a:r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702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-0,6%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Илек-Кошарское</a:t>
                      </a:r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1686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1546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-140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-8,3%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Нижнепенское</a:t>
                      </a:r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969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955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-1,4%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59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Центральное сельское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884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-27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-2,9%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Солдатское сельское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1208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1190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-1,5%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182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Трефиловское</a:t>
                      </a:r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</a:t>
                      </a:r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1089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858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-231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-21,2%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rakitnoe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3" y="71438"/>
            <a:ext cx="887412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6481" y="155552"/>
            <a:ext cx="9144000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85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Arial" charset="0"/>
              </a:rPr>
              <a:t>Сводные данные о состоянии адресного хозяйства</a:t>
            </a:r>
            <a:endParaRPr lang="ru-RU" sz="2000" b="1" dirty="0">
              <a:ln w="50800"/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Овал 18"/>
          <p:cNvGrpSpPr>
            <a:grpSpLocks/>
          </p:cNvGrpSpPr>
          <p:nvPr/>
        </p:nvGrpSpPr>
        <p:grpSpPr bwMode="auto">
          <a:xfrm>
            <a:off x="8497888" y="6321425"/>
            <a:ext cx="646112" cy="542925"/>
            <a:chOff x="5353" y="3982"/>
            <a:chExt cx="407" cy="342"/>
          </a:xfrm>
        </p:grpSpPr>
        <p:pic>
          <p:nvPicPr>
            <p:cNvPr id="189467" name="Овал 1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3" y="3982"/>
              <a:ext cx="40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68" name="Text Box 34"/>
            <p:cNvSpPr txBox="1">
              <a:spLocks noChangeArrowheads="1"/>
            </p:cNvSpPr>
            <p:nvPr/>
          </p:nvSpPr>
          <p:spPr bwMode="auto">
            <a:xfrm>
              <a:off x="5445" y="4042"/>
              <a:ext cx="2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fld id="{68773105-E4C4-4C85-B204-26FF919469FB}" type="slidenum">
                <a:rPr lang="ru-RU" sz="1200">
                  <a:solidFill>
                    <a:srgbClr val="000000"/>
                  </a:solidFill>
                  <a:cs typeface="Arial" charset="0"/>
                </a:rPr>
                <a:pPr algn="ctr"/>
                <a:t>9</a:t>
              </a:fld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874688"/>
          <a:ext cx="8640960" cy="551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864096"/>
                <a:gridCol w="864096"/>
                <a:gridCol w="792088"/>
                <a:gridCol w="792088"/>
                <a:gridCol w="864096"/>
                <a:gridCol w="792088"/>
                <a:gridCol w="72008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указателей,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домов, всего,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r>
                        <a:rPr lang="ru-RU" sz="140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оснащенности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Номерные знаки присутствуют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Номерные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знаки отсутствуют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148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Поселок  Ракитное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4855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4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Поселок 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Пролетарский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602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Бобравское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856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Введено-Готнянское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15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Венгеровское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39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Вышнепенское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1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Дмитриевское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856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Зинаидинское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99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Илек-Кошарское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32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Трефиловское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56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Нижнепенское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7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Солдатское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Центральное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 descr="rakitnoe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3" y="71438"/>
            <a:ext cx="887412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14089</TotalTime>
  <Words>701</Words>
  <Application>Microsoft Office PowerPoint</Application>
  <PresentationFormat>Экран (4:3)</PresentationFormat>
  <Paragraphs>292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Администрация</dc:creator>
  <cp:lastModifiedBy>Nach_upr_eko</cp:lastModifiedBy>
  <cp:revision>911</cp:revision>
  <dcterms:created xsi:type="dcterms:W3CDTF">2012-03-02T05:45:16Z</dcterms:created>
  <dcterms:modified xsi:type="dcterms:W3CDTF">2019-10-21T07:29:11Z</dcterms:modified>
</cp:coreProperties>
</file>